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Lato" panose="020F0502020204030203" pitchFamily="34" charset="77"/>
      <p:regular r:id="rId21"/>
      <p:bold r:id="rId22"/>
      <p:italic r:id="rId23"/>
      <p:boldItalic r:id="rId24"/>
    </p:embeddedFont>
    <p:embeddedFont>
      <p:font typeface="Lato Light" panose="020F0302020204030203" pitchFamily="34" charset="77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88"/>
    <p:restoredTop sz="94694"/>
  </p:normalViewPr>
  <p:slideViewPr>
    <p:cSldViewPr snapToGrid="0">
      <p:cViewPr varScale="1">
        <p:scale>
          <a:sx n="156" d="100"/>
          <a:sy n="156" d="100"/>
        </p:scale>
        <p:origin x="808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850700"/>
            <a:ext cx="9144000" cy="15963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1939850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ato Light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134400"/>
            <a:ext cx="9144000" cy="5727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8520600" cy="3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826200"/>
            <a:ext cx="3999900" cy="3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1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2"/>
          </p:nvPr>
        </p:nvSpPr>
        <p:spPr>
          <a:xfrm>
            <a:off x="4832400" y="826200"/>
            <a:ext cx="3999900" cy="3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1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0" y="134400"/>
            <a:ext cx="9144000" cy="5727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0" y="134400"/>
            <a:ext cx="9144000" cy="5727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en.wikipedia.org/wiki/JavaScript#Server-side_JavaScript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s://drive.google.com/file/d/1JkaAZrTKJmkDEecjsczzFLy_ZGlh5g1P/view?usp=sharing" TargetMode="External"/><Relationship Id="rId10" Type="http://schemas.openxmlformats.org/officeDocument/2006/relationships/image" Target="../media/image11.png"/><Relationship Id="rId4" Type="http://schemas.openxmlformats.org/officeDocument/2006/relationships/hyperlink" Target="https://nodejs.org/en/" TargetMode="External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mozilla.org/en-US/docs/Web/JavaScript/Data_structure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mozilla.org/en-US/docs/Web/JavaScript/Guide/Grammar_and_types#literals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n-US/docs/Web/JavaScript/Guide/Functions" TargetMode="External"/><Relationship Id="rId3" Type="http://schemas.openxmlformats.org/officeDocument/2006/relationships/hyperlink" Target="https://developer.mozilla.org/en-US/docs/Web/JavaScript" TargetMode="External"/><Relationship Id="rId7" Type="http://schemas.openxmlformats.org/officeDocument/2006/relationships/hyperlink" Target="https://developer.mozilla.org/en-US/docs/Web/JavaScript/Reference/Global_Objects/Arra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eveloper.mozilla.org/en-US/docs/Web/JavaScript/Reference/Global_Objects/Object" TargetMode="External"/><Relationship Id="rId5" Type="http://schemas.openxmlformats.org/officeDocument/2006/relationships/hyperlink" Target="https://developer.mozilla.org/en-US/docs/Web/JavaScript/Data_structures" TargetMode="External"/><Relationship Id="rId10" Type="http://schemas.openxmlformats.org/officeDocument/2006/relationships/hyperlink" Target="https://code.visualstudio.com/" TargetMode="External"/><Relationship Id="rId4" Type="http://schemas.openxmlformats.org/officeDocument/2006/relationships/hyperlink" Target="https://developer.mozilla.org/en-US/docs/Web/JavaScript/Reference/Statements/let" TargetMode="External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_DKkVvOt6dk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www.destroyallsoftware.com/talks/wa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cheme_(programming_language)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drive.google.com/file/d/1JkaAZrTKJmkDEecjsczzFLy_ZGlh5g1P/view?usp=shari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Marc_Andreessen" TargetMode="External"/><Relationship Id="rId3" Type="http://schemas.openxmlformats.org/officeDocument/2006/relationships/hyperlink" Target="https://en.wikipedia.org/wiki/Scheme_(programming_language)" TargetMode="External"/><Relationship Id="rId7" Type="http://schemas.openxmlformats.org/officeDocument/2006/relationships/hyperlink" Target="https://en.wikipedia.org/wiki/Visual_Basic_(classic)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Tcl" TargetMode="External"/><Relationship Id="rId11" Type="http://schemas.openxmlformats.org/officeDocument/2006/relationships/image" Target="../media/image6.png"/><Relationship Id="rId5" Type="http://schemas.openxmlformats.org/officeDocument/2006/relationships/hyperlink" Target="https://en.wikipedia.org/wiki/Python_(programming_language)" TargetMode="External"/><Relationship Id="rId10" Type="http://schemas.openxmlformats.org/officeDocument/2006/relationships/hyperlink" Target="https://drive.google.com/file/d/1JkaAZrTKJmkDEecjsczzFLy_ZGlh5g1P/view?usp=sharing" TargetMode="External"/><Relationship Id="rId4" Type="http://schemas.openxmlformats.org/officeDocument/2006/relationships/hyperlink" Target="https://en.wikipedia.org/wiki/Perl" TargetMode="External"/><Relationship Id="rId9" Type="http://schemas.openxmlformats.org/officeDocument/2006/relationships/hyperlink" Target="https://en.wikipedia.org/wiki/Bill_Joy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JkaAZrTKJmkDEecjsczzFLy_ZGlh5g1P/view?usp=shari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JkaAZrTKJmkDEecjsczzFLy_ZGlh5g1P/view?usp=shari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JkaAZrTKJmkDEecjsczzFLy_ZGlh5g1P/view?usp=sharing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drive.google.com/file/d/1JkaAZrTKJmkDEecjsczzFLy_ZGlh5g1P/view?usp=sharing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311700" y="1939850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COMPSCI 326</a:t>
            </a:r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lnSpcReduction="2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Lecture 02: Introduction to JavaScript</a:t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73538" y="100800"/>
            <a:ext cx="3796924" cy="163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26101" y="3375025"/>
            <a:ext cx="1706198" cy="1710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4400" y="3527326"/>
            <a:ext cx="2718976" cy="14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 History: Scripting the Browser</a:t>
            </a:r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/>
              <a:t>Netscape originally wanted to use </a:t>
            </a:r>
            <a:r>
              <a:rPr lang="en" b="0" u="sng">
                <a:solidFill>
                  <a:schemeClr val="hlink"/>
                </a:solidFill>
                <a:hlinkClick r:id="rId3"/>
              </a:rPr>
              <a:t>JavaScript on the server in an environment called LiveWire</a:t>
            </a:r>
            <a:r>
              <a:rPr lang="en" b="0"/>
              <a:t> that would dynamically generate web pages on the server. For a variety of circumstances this was a failure.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b="0"/>
              <a:t>JavaScript eventually made its way onto the server (</a:t>
            </a:r>
            <a:r>
              <a:rPr lang="en" b="0" u="sng">
                <a:solidFill>
                  <a:schemeClr val="hlink"/>
                </a:solidFill>
                <a:hlinkClick r:id="rId4"/>
              </a:rPr>
              <a:t>Node.js</a:t>
            </a:r>
            <a:r>
              <a:rPr lang="en" b="0"/>
              <a:t>).</a:t>
            </a:r>
            <a:endParaRPr b="0"/>
          </a:p>
        </p:txBody>
      </p:sp>
      <p:sp>
        <p:nvSpPr>
          <p:cNvPr id="140" name="Google Shape;140;p22"/>
          <p:cNvSpPr/>
          <p:nvPr/>
        </p:nvSpPr>
        <p:spPr>
          <a:xfrm>
            <a:off x="5370625" y="4410775"/>
            <a:ext cx="3692700" cy="652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JavaScript: The First 20 Years</a:t>
            </a: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Allen Wirfs-Brock and Brendan Eich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832038" y="859500"/>
            <a:ext cx="2769876" cy="339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141688" y="2901475"/>
            <a:ext cx="2150575" cy="14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141699" y="1847874"/>
            <a:ext cx="1143100" cy="11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719550" y="241827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623443" y="1089905"/>
            <a:ext cx="849800" cy="94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</a:t>
            </a:r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Each statement ends in a semicolon</a:t>
            </a:r>
            <a:endParaRPr b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Has classes; create objects from classes</a:t>
            </a:r>
            <a:endParaRPr b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Static types</a:t>
            </a:r>
            <a:endParaRPr b="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 i = 4; String s = “hello”;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 = s; </a:t>
            </a:r>
            <a:r>
              <a:rPr lang="en">
                <a:solidFill>
                  <a:srgbClr val="980000"/>
                </a:solidFill>
              </a:rPr>
              <a:t>// this is an error!</a:t>
            </a:r>
            <a:endParaRPr>
              <a:solidFill>
                <a:srgbClr val="98000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Lexically scoped (or blocked scoped)</a:t>
            </a:r>
            <a:br>
              <a:rPr lang="en" b="0"/>
            </a:br>
            <a:br>
              <a:rPr lang="en" b="0"/>
            </a:br>
            <a:r>
              <a:rPr lang="en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int x;</a:t>
            </a:r>
            <a:br>
              <a:rPr lang="en" b="0">
                <a:latin typeface="Consolas"/>
                <a:ea typeface="Consolas"/>
                <a:cs typeface="Consolas"/>
                <a:sym typeface="Consolas"/>
              </a:rPr>
            </a:br>
            <a:r>
              <a:rPr lang="en" b="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b="0">
                <a:latin typeface="Consolas"/>
                <a:ea typeface="Consolas"/>
                <a:cs typeface="Consolas"/>
                <a:sym typeface="Consolas"/>
              </a:rPr>
            </a:br>
            <a:r>
              <a:rPr lang="en" b="0">
                <a:latin typeface="Consolas"/>
                <a:ea typeface="Consolas"/>
                <a:cs typeface="Consolas"/>
                <a:sym typeface="Consolas"/>
              </a:rPr>
              <a:t>    {</a:t>
            </a:r>
            <a:br>
              <a:rPr lang="en" b="0">
                <a:latin typeface="Consolas"/>
                <a:ea typeface="Consolas"/>
                <a:cs typeface="Consolas"/>
                <a:sym typeface="Consolas"/>
              </a:rPr>
            </a:br>
            <a:r>
              <a:rPr lang="en" b="0"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b="0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int x;</a:t>
            </a:r>
            <a:br>
              <a:rPr lang="en" b="0">
                <a:latin typeface="Consolas"/>
                <a:ea typeface="Consolas"/>
                <a:cs typeface="Consolas"/>
                <a:sym typeface="Consolas"/>
              </a:rPr>
            </a:br>
            <a:r>
              <a:rPr lang="en" b="0">
                <a:latin typeface="Consolas"/>
                <a:ea typeface="Consolas"/>
                <a:cs typeface="Consolas"/>
                <a:sym typeface="Consolas"/>
              </a:rPr>
              <a:t>         …. </a:t>
            </a:r>
            <a:r>
              <a:rPr lang="en" b="0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b="0">
                <a:latin typeface="Consolas"/>
                <a:ea typeface="Consolas"/>
                <a:cs typeface="Consolas"/>
                <a:sym typeface="Consolas"/>
              </a:rPr>
              <a:t> ….</a:t>
            </a:r>
            <a:br>
              <a:rPr lang="en" b="0">
                <a:latin typeface="Consolas"/>
                <a:ea typeface="Consolas"/>
                <a:cs typeface="Consolas"/>
                <a:sym typeface="Consolas"/>
              </a:rPr>
            </a:br>
            <a:r>
              <a:rPr lang="en" b="0"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b="0">
                <a:latin typeface="Consolas"/>
                <a:ea typeface="Consolas"/>
                <a:cs typeface="Consolas"/>
                <a:sym typeface="Consolas"/>
              </a:rPr>
            </a:br>
            <a:r>
              <a:rPr lang="en" b="0">
                <a:latin typeface="Consolas"/>
                <a:ea typeface="Consolas"/>
                <a:cs typeface="Consolas"/>
                <a:sym typeface="Consolas"/>
              </a:rPr>
              <a:t>    …. </a:t>
            </a:r>
            <a:r>
              <a:rPr lang="en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b="0">
                <a:latin typeface="Consolas"/>
                <a:ea typeface="Consolas"/>
                <a:cs typeface="Consolas"/>
                <a:sym typeface="Consolas"/>
              </a:rPr>
              <a:t> ….</a:t>
            </a:r>
            <a:br>
              <a:rPr lang="en" b="0">
                <a:latin typeface="Consolas"/>
                <a:ea typeface="Consolas"/>
                <a:cs typeface="Consolas"/>
                <a:sym typeface="Consolas"/>
              </a:rPr>
            </a:br>
            <a:r>
              <a:rPr lang="en" b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2" name="Google Shape;152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01724" y="2104358"/>
            <a:ext cx="4139700" cy="157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JavaScript: Data Types and Literals</a:t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1875" y="827675"/>
            <a:ext cx="2141979" cy="413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JavaScript Data Types</a:t>
            </a:r>
            <a:endParaRPr b="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string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number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boolean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undefined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JavaScript Literals</a:t>
            </a:r>
            <a:endParaRPr b="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string: “hello”, ‘hello’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number: 56, 3.14, 0xFF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object: {}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object/array: []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boolean: true, false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object: null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undefined: undefined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b="0" u="sng">
                <a:solidFill>
                  <a:schemeClr val="hlink"/>
                </a:solidFill>
                <a:hlinkClick r:id="rId4"/>
              </a:rPr>
              <a:t>JavaScript data types and data structures</a:t>
            </a:r>
            <a:r>
              <a:rPr lang="en" b="0"/>
              <a:t>, </a:t>
            </a:r>
            <a:br>
              <a:rPr lang="en" b="0"/>
            </a:br>
            <a:r>
              <a:rPr lang="en" b="0"/>
              <a:t>MDN Web Docs</a:t>
            </a:r>
            <a:endParaRPr b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JavaScript: Variable Declarations</a:t>
            </a:r>
            <a:endParaRPr/>
          </a:p>
        </p:txBody>
      </p:sp>
      <p:pic>
        <p:nvPicPr>
          <p:cNvPr id="165" name="Google Shape;16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1875" y="827675"/>
            <a:ext cx="2141979" cy="413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Variable Declarations</a:t>
            </a:r>
            <a:endParaRPr b="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const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let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var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none of the above (do not do this!)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JavaScript Literals</a:t>
            </a:r>
            <a:endParaRPr b="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string: “hello”, ‘hello’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number: 56, 3.14, 0xFF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object: {}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object/array: []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boolean: true, false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object: null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undefined: undefined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b="0" u="sng">
                <a:solidFill>
                  <a:schemeClr val="hlink"/>
                </a:solidFill>
                <a:hlinkClick r:id="rId4"/>
              </a:rPr>
              <a:t>Grammar and types / Literals</a:t>
            </a:r>
            <a:r>
              <a:rPr lang="en" b="0"/>
              <a:t>, </a:t>
            </a:r>
            <a:br>
              <a:rPr lang="en" b="0"/>
            </a:br>
            <a:r>
              <a:rPr lang="en" b="0"/>
              <a:t>MDN Web Docs</a:t>
            </a:r>
            <a:endParaRPr b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 Overview</a:t>
            </a:r>
            <a:endParaRPr/>
          </a:p>
        </p:txBody>
      </p:sp>
      <p:sp>
        <p:nvSpPr>
          <p:cNvPr id="172" name="Google Shape;172;p26"/>
          <p:cNvSpPr txBox="1">
            <a:spLocks noGrp="1"/>
          </p:cNvSpPr>
          <p:nvPr>
            <p:ph type="body" idx="1"/>
          </p:nvPr>
        </p:nvSpPr>
        <p:spPr>
          <a:xfrm>
            <a:off x="311700" y="826200"/>
            <a:ext cx="3999900" cy="3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console.log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console.assert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== vs ===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boolean: true/false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string, string.length, comparison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array, create, insert, indexing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object, create, insert, indexing, dot operator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const, let, var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functions, scope, parameters, return, calls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branching</a:t>
            </a:r>
            <a:endParaRPr sz="1600" b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0"/>
              <a:t>looping</a:t>
            </a:r>
            <a:endParaRPr sz="1600" b="0"/>
          </a:p>
        </p:txBody>
      </p:sp>
      <p:sp>
        <p:nvSpPr>
          <p:cNvPr id="173" name="Google Shape;173;p26"/>
          <p:cNvSpPr txBox="1">
            <a:spLocks noGrp="1"/>
          </p:cNvSpPr>
          <p:nvPr>
            <p:ph type="body" idx="2"/>
          </p:nvPr>
        </p:nvSpPr>
        <p:spPr>
          <a:xfrm>
            <a:off x="4832400" y="826200"/>
            <a:ext cx="3999900" cy="3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 b="0" u="sng" dirty="0">
                <a:solidFill>
                  <a:schemeClr val="hlink"/>
                </a:solidFill>
                <a:hlinkClick r:id="rId3"/>
              </a:rPr>
              <a:t>JavaScript</a:t>
            </a:r>
            <a:r>
              <a:rPr lang="en" sz="1100" b="0" dirty="0">
                <a:solidFill>
                  <a:schemeClr val="dk1"/>
                </a:solidFill>
              </a:rPr>
              <a:t>, Mozilla Developer Network (MDN)</a:t>
            </a:r>
            <a:br>
              <a:rPr lang="en" sz="1100" b="0" dirty="0">
                <a:solidFill>
                  <a:schemeClr val="dk1"/>
                </a:solidFill>
              </a:rPr>
            </a:br>
            <a:r>
              <a:rPr lang="en" sz="1100" b="0" i="1" dirty="0">
                <a:solidFill>
                  <a:schemeClr val="dk1"/>
                </a:solidFill>
              </a:rPr>
              <a:t>This is an excellent resource for learning and exploring the JavaScript language and other web technologies.</a:t>
            </a:r>
            <a:endParaRPr sz="1100" b="0" i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0" i="1" dirty="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b="0" u="sng" dirty="0">
                <a:solidFill>
                  <a:schemeClr val="hlink"/>
                </a:solidFill>
                <a:hlinkClick r:id="rId4"/>
              </a:rPr>
              <a:t>let</a:t>
            </a:r>
            <a:endParaRPr sz="1200" b="0" dirty="0">
              <a:solidFill>
                <a:srgbClr val="980000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b="0" u="sng" dirty="0">
                <a:solidFill>
                  <a:schemeClr val="hlink"/>
                </a:solidFill>
                <a:hlinkClick r:id="rId5"/>
              </a:rPr>
              <a:t>JavaScript data types and data structures</a:t>
            </a:r>
            <a:endParaRPr sz="1200" b="0">
              <a:solidFill>
                <a:srgbClr val="980000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b="0" u="sng">
                <a:solidFill>
                  <a:schemeClr val="hlink"/>
                </a:solidFill>
                <a:hlinkClick r:id="rId6"/>
              </a:rPr>
              <a:t>Object</a:t>
            </a:r>
            <a:endParaRPr sz="1200" b="0" dirty="0">
              <a:solidFill>
                <a:srgbClr val="980000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b="0" u="sng" dirty="0">
                <a:solidFill>
                  <a:schemeClr val="hlink"/>
                </a:solidFill>
                <a:hlinkClick r:id="rId7"/>
              </a:rPr>
              <a:t>Array</a:t>
            </a:r>
            <a:endParaRPr sz="1200" b="0" dirty="0">
              <a:solidFill>
                <a:srgbClr val="980000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b="0" u="sng" dirty="0">
                <a:solidFill>
                  <a:schemeClr val="hlink"/>
                </a:solidFill>
                <a:hlinkClick r:id="rId8"/>
              </a:rPr>
              <a:t>Functions</a:t>
            </a:r>
            <a:endParaRPr dirty="0">
              <a:solidFill>
                <a:srgbClr val="980000"/>
              </a:solidFill>
            </a:endParaRPr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11219" y="3450994"/>
            <a:ext cx="1108200" cy="110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/>
          <p:nvPr/>
        </p:nvSpPr>
        <p:spPr>
          <a:xfrm>
            <a:off x="6030050" y="3473950"/>
            <a:ext cx="2549700" cy="1062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Let’s bring up </a:t>
            </a:r>
            <a:r>
              <a:rPr lang="en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VSCode</a:t>
            </a: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start playing with some JavaScript!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3710700" cy="3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JavaScript History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brief tour of the history of JS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 ≠ JavaScript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are the similarities?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are the differences?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Where to “run” JS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Browser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Node.js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JavaScript Fundamentals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22800" y="1318451"/>
            <a:ext cx="4570775" cy="257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 History: The Bad Parts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159300" y="804575"/>
            <a:ext cx="4134300" cy="3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JavaScript</a:t>
            </a:r>
            <a:r>
              <a:rPr lang="en" b="0"/>
              <a:t> has lots of bad parts.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b="0" i="1"/>
              <a:t>In JavaScript, there is a beautiful, elegant, highly expressive language that is buried under a steaming pile of good intentions and blunders.</a:t>
            </a:r>
            <a:r>
              <a:rPr lang="en" b="0"/>
              <a:t> </a:t>
            </a:r>
            <a:br>
              <a:rPr lang="en" b="0"/>
            </a:br>
            <a:r>
              <a:rPr lang="en" b="0"/>
              <a:t>- Douglas Crockford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b="0" u="sng">
                <a:solidFill>
                  <a:schemeClr val="hlink"/>
                </a:solidFill>
                <a:hlinkClick r:id="rId3"/>
              </a:rPr>
              <a:t>JavaScript: The Good Parts</a:t>
            </a:r>
            <a:r>
              <a:rPr lang="en" b="0"/>
              <a:t> (Crockford)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b="0" u="sng">
                <a:solidFill>
                  <a:schemeClr val="hlink"/>
                </a:solidFill>
                <a:hlinkClick r:id="rId4"/>
              </a:rPr>
              <a:t>Wat</a:t>
            </a:r>
            <a:endParaRPr b="0"/>
          </a:p>
        </p:txBody>
      </p:sp>
      <p:pic>
        <p:nvPicPr>
          <p:cNvPr id="76" name="Google Shape;76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46000" y="859500"/>
            <a:ext cx="4545603" cy="255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 History: Scripting the Browser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/>
              <a:t>In 1995 Brendan Eich was recruited by Netscape to “come do </a:t>
            </a:r>
            <a:r>
              <a:rPr lang="en" b="0" u="sng">
                <a:solidFill>
                  <a:schemeClr val="hlink"/>
                </a:solidFill>
                <a:hlinkClick r:id="rId3"/>
              </a:rPr>
              <a:t>Scheme</a:t>
            </a:r>
            <a:r>
              <a:rPr lang="en" b="0"/>
              <a:t> in the browser”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b="0"/>
              <a:t>Netscape was a popular early browser:</a:t>
            </a:r>
            <a:endParaRPr b="0"/>
          </a:p>
        </p:txBody>
      </p:sp>
      <p:sp>
        <p:nvSpPr>
          <p:cNvPr id="83" name="Google Shape;83;p16"/>
          <p:cNvSpPr/>
          <p:nvPr/>
        </p:nvSpPr>
        <p:spPr>
          <a:xfrm>
            <a:off x="5370625" y="4410775"/>
            <a:ext cx="3692700" cy="652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JavaScript: The First 20 Years</a:t>
            </a: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Allen Wirfs-Brock and Brendan Eich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32038" y="859500"/>
            <a:ext cx="2769876" cy="339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100" y="2137325"/>
            <a:ext cx="4171950" cy="277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 History: Scripting the Browser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/>
              <a:t>The candidates for a web page scripting language included research languages such as </a:t>
            </a:r>
            <a:r>
              <a:rPr lang="en" b="0" u="sng">
                <a:solidFill>
                  <a:schemeClr val="hlink"/>
                </a:solidFill>
                <a:hlinkClick r:id="rId3"/>
              </a:rPr>
              <a:t>Scheme</a:t>
            </a:r>
            <a:r>
              <a:rPr lang="en" b="0"/>
              <a:t> as well as Unix-based languages such as </a:t>
            </a:r>
            <a:r>
              <a:rPr lang="en" b="0" u="sng">
                <a:solidFill>
                  <a:schemeClr val="hlink"/>
                </a:solidFill>
                <a:hlinkClick r:id="rId4"/>
              </a:rPr>
              <a:t>Perl</a:t>
            </a:r>
            <a:r>
              <a:rPr lang="en" b="0"/>
              <a:t>, </a:t>
            </a:r>
            <a:r>
              <a:rPr lang="en" b="0" u="sng">
                <a:solidFill>
                  <a:schemeClr val="hlink"/>
                </a:solidFill>
                <a:hlinkClick r:id="rId5"/>
              </a:rPr>
              <a:t>Python</a:t>
            </a:r>
            <a:r>
              <a:rPr lang="en" b="0"/>
              <a:t>, and </a:t>
            </a:r>
            <a:r>
              <a:rPr lang="en" b="0" u="sng">
                <a:solidFill>
                  <a:schemeClr val="hlink"/>
                </a:solidFill>
                <a:hlinkClick r:id="rId6"/>
              </a:rPr>
              <a:t>Tcl</a:t>
            </a:r>
            <a:r>
              <a:rPr lang="en" b="0"/>
              <a:t>, and Microsoft’s </a:t>
            </a:r>
            <a:r>
              <a:rPr lang="en" b="0" u="sng">
                <a:solidFill>
                  <a:schemeClr val="hlink"/>
                </a:solidFill>
                <a:hlinkClick r:id="rId7"/>
              </a:rPr>
              <a:t>Visual Basic</a:t>
            </a:r>
            <a:r>
              <a:rPr lang="en" b="0"/>
              <a:t>.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b="0"/>
              <a:t>Although Brendan was expecting to implement Scheme in the browser, senior managers at Netscape and Sun (</a:t>
            </a:r>
            <a:r>
              <a:rPr lang="en" b="0" u="sng">
                <a:solidFill>
                  <a:schemeClr val="hlink"/>
                </a:solidFill>
                <a:hlinkClick r:id="rId8"/>
              </a:rPr>
              <a:t>Marc Adreessen</a:t>
            </a:r>
            <a:r>
              <a:rPr lang="en" b="0"/>
              <a:t> and </a:t>
            </a:r>
            <a:r>
              <a:rPr lang="en" b="0" u="sng">
                <a:solidFill>
                  <a:schemeClr val="hlink"/>
                </a:solidFill>
                <a:hlinkClick r:id="rId9"/>
              </a:rPr>
              <a:t>Bill Joy</a:t>
            </a:r>
            <a:r>
              <a:rPr lang="en" b="0"/>
              <a:t>) wanted him to build a language that complemented Java.</a:t>
            </a:r>
            <a:endParaRPr b="0"/>
          </a:p>
        </p:txBody>
      </p:sp>
      <p:sp>
        <p:nvSpPr>
          <p:cNvPr id="92" name="Google Shape;92;p17"/>
          <p:cNvSpPr/>
          <p:nvPr/>
        </p:nvSpPr>
        <p:spPr>
          <a:xfrm>
            <a:off x="5370625" y="4410775"/>
            <a:ext cx="3692700" cy="652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JavaScript: The First 20 Years</a:t>
            </a: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Allen Wirfs-Brock and Brendan Eich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832038" y="859500"/>
            <a:ext cx="2769876" cy="3398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 History: Scripting the Browser</a:t>
            </a: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/>
              <a:t>This companion language to Java would have to look like Java while remaining easy to use and object-based rather than class-based, like Java.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b="0"/>
              <a:t>The code-name “Mocha” was chosen for the browser scripting language by Marc Adreessen with the intent that it would eventually be renamed to JavaScript.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b="0"/>
              <a:t>Brendan prototyped Mocha in 10 contiguous days in May, 1995.</a:t>
            </a:r>
            <a:endParaRPr b="0"/>
          </a:p>
        </p:txBody>
      </p:sp>
      <p:sp>
        <p:nvSpPr>
          <p:cNvPr id="100" name="Google Shape;100;p18"/>
          <p:cNvSpPr/>
          <p:nvPr/>
        </p:nvSpPr>
        <p:spPr>
          <a:xfrm>
            <a:off x="5370625" y="4410775"/>
            <a:ext cx="3692700" cy="652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JavaScript: The First 20 Years</a:t>
            </a: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Allen Wirfs-Brock and Brendan Eich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2038" y="859500"/>
            <a:ext cx="2769876" cy="3398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 History: Scripting the Browser</a:t>
            </a: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/>
              <a:t>The prototype used a hand-written lexer and recursive-descent parser that emitted bytecode instructions. The bytecode interpreter was simple and slow.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b="0"/>
              <a:t>The demo consisted of the bare minimum language implemented and minimally integrated into the Netscape 2 pre-alpha browser.</a:t>
            </a:r>
            <a:endParaRPr b="0"/>
          </a:p>
        </p:txBody>
      </p:sp>
      <p:sp>
        <p:nvSpPr>
          <p:cNvPr id="108" name="Google Shape;108;p19"/>
          <p:cNvSpPr/>
          <p:nvPr/>
        </p:nvSpPr>
        <p:spPr>
          <a:xfrm>
            <a:off x="5370625" y="4410775"/>
            <a:ext cx="3692700" cy="652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JavaScript: The First 20 Years</a:t>
            </a: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Allen Wirfs-Brock and Brendan Eich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2038" y="859500"/>
            <a:ext cx="2769876" cy="339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41688" y="2901475"/>
            <a:ext cx="2150575" cy="14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 History: Scripting the Browser</a:t>
            </a:r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/>
              <a:t>On December 4, 1995 in a joint release by Netscape and Sun announced JavaScript describing it as </a:t>
            </a:r>
            <a:r>
              <a:rPr lang="en" b="0">
                <a:solidFill>
                  <a:srgbClr val="980000"/>
                </a:solidFill>
              </a:rPr>
              <a:t>“an object scripting language”</a:t>
            </a:r>
            <a:r>
              <a:rPr lang="en" b="0"/>
              <a:t> that would be used to write scripts that dynamically </a:t>
            </a:r>
            <a:r>
              <a:rPr lang="en" b="0">
                <a:solidFill>
                  <a:srgbClr val="980000"/>
                </a:solidFill>
              </a:rPr>
              <a:t>“modify the properties of and behavior of Java objects.”</a:t>
            </a:r>
            <a:r>
              <a:rPr lang="en" b="0"/>
              <a:t> 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b="0"/>
              <a:t>It would serve as a </a:t>
            </a:r>
            <a:r>
              <a:rPr lang="en" b="0">
                <a:solidFill>
                  <a:srgbClr val="980000"/>
                </a:solidFill>
              </a:rPr>
              <a:t>“complement to Java for easy online application development.”</a:t>
            </a:r>
            <a:endParaRPr b="0">
              <a:solidFill>
                <a:srgbClr val="980000"/>
              </a:solidFill>
            </a:endParaRPr>
          </a:p>
        </p:txBody>
      </p:sp>
      <p:sp>
        <p:nvSpPr>
          <p:cNvPr id="117" name="Google Shape;117;p20"/>
          <p:cNvSpPr/>
          <p:nvPr/>
        </p:nvSpPr>
        <p:spPr>
          <a:xfrm>
            <a:off x="5370625" y="4410775"/>
            <a:ext cx="3692700" cy="652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JavaScript: The First 20 Years</a:t>
            </a: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Allen Wirfs-Brock and Brendan Eich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2038" y="859500"/>
            <a:ext cx="2769876" cy="339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41688" y="2901475"/>
            <a:ext cx="2150575" cy="14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141699" y="1847874"/>
            <a:ext cx="1143100" cy="11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719550" y="2418275"/>
            <a:ext cx="57270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JavaScript History: Scripting the Browser</a:t>
            </a:r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235500" y="804575"/>
            <a:ext cx="49416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/>
              <a:t>The name similarity and its implication that the languages are closely related has been a continuing source of confusion.</a:t>
            </a:r>
            <a:endParaRPr>
              <a:solidFill>
                <a:srgbClr val="980000"/>
              </a:solidFill>
            </a:endParaRPr>
          </a:p>
        </p:txBody>
      </p:sp>
      <p:sp>
        <p:nvSpPr>
          <p:cNvPr id="128" name="Google Shape;128;p21"/>
          <p:cNvSpPr/>
          <p:nvPr/>
        </p:nvSpPr>
        <p:spPr>
          <a:xfrm>
            <a:off x="5370625" y="4410775"/>
            <a:ext cx="3692700" cy="652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JavaScript: The First 20 Years</a:t>
            </a: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Allen Wirfs-Brock and Brendan Eich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2038" y="859500"/>
            <a:ext cx="2769876" cy="3398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41688" y="2901475"/>
            <a:ext cx="2150575" cy="14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141699" y="1847874"/>
            <a:ext cx="1143100" cy="11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719550" y="241827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48676" y="2006125"/>
            <a:ext cx="3915249" cy="293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m Richards Styl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A61C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847</Words>
  <Application>Microsoft Macintosh PowerPoint</Application>
  <PresentationFormat>On-screen Show (16:9)</PresentationFormat>
  <Paragraphs>103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Lato</vt:lpstr>
      <vt:lpstr>Lato Light</vt:lpstr>
      <vt:lpstr>Consolas</vt:lpstr>
      <vt:lpstr>Tim Richards Style</vt:lpstr>
      <vt:lpstr>COMPSCI 326</vt:lpstr>
      <vt:lpstr>Agenda</vt:lpstr>
      <vt:lpstr>JavaScript History: The Bad Parts</vt:lpstr>
      <vt:lpstr>JavaScript History: Scripting the Browser</vt:lpstr>
      <vt:lpstr>JavaScript History: Scripting the Browser</vt:lpstr>
      <vt:lpstr>JavaScript History: Scripting the Browser</vt:lpstr>
      <vt:lpstr>JavaScript History: Scripting the Browser</vt:lpstr>
      <vt:lpstr>JavaScript History: Scripting the Browser</vt:lpstr>
      <vt:lpstr>JavaScript History: Scripting the Browser</vt:lpstr>
      <vt:lpstr>JavaScript History: Scripting the Browser</vt:lpstr>
      <vt:lpstr>Java</vt:lpstr>
      <vt:lpstr>JavaScript: Data Types and Literals</vt:lpstr>
      <vt:lpstr>JavaScript: Variable Declarations</vt:lpstr>
      <vt:lpstr>JavaScript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COMPSCI 326</dc:title>
  <cp:lastModifiedBy>Timothy Richards</cp:lastModifiedBy>
  <cp:revision>2</cp:revision>
  <dcterms:modified xsi:type="dcterms:W3CDTF">2023-02-10T02:13:41Z</dcterms:modified>
</cp:coreProperties>
</file>